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73" r:id="rId4"/>
    <p:sldId id="267" r:id="rId5"/>
    <p:sldId id="266" r:id="rId6"/>
    <p:sldId id="268" r:id="rId7"/>
    <p:sldId id="272" r:id="rId8"/>
    <p:sldId id="269" r:id="rId9"/>
    <p:sldId id="270" r:id="rId10"/>
    <p:sldId id="271" r:id="rId11"/>
    <p:sldId id="262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/>
    <p:restoredTop sz="94678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813A21D-D371-4A48-AE5B-57871075B1F6}" type="datetimeFigureOut">
              <a:rPr lang="en-IN" smtClean="0"/>
              <a:pPr/>
              <a:t>19-02-2025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EE4E6A6-BD38-48C3-A8AA-9D066726953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ASHANT BYAHATTI 02.09.2024\ASI\ASI PPT\ASI _ PPT - BACKGROUNDS - 22.01.25\ASI-PPT-COVER-DESIGN-FNL--2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1046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6F269B-D0E4-4F52-8EB1-D499C1843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2184" y="2649954"/>
            <a:ext cx="10454539" cy="807084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SCORING SYSYTEM 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BEST STATE/CITY/SPECIALITY CHAPTER AWARD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682D1EA0-7711-4E99-B0ED-F002502DFDD3}"/>
              </a:ext>
            </a:extLst>
          </p:cNvPr>
          <p:cNvSpPr txBox="1">
            <a:spLocks/>
          </p:cNvSpPr>
          <p:nvPr/>
        </p:nvSpPr>
        <p:spPr>
          <a:xfrm>
            <a:off x="2937510" y="1996440"/>
            <a:ext cx="859536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56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552341"/>
              </p:ext>
            </p:extLst>
          </p:nvPr>
        </p:nvGraphicFramePr>
        <p:xfrm>
          <a:off x="1066800" y="562708"/>
          <a:ext cx="9155722" cy="4140631"/>
        </p:xfrm>
        <a:graphic>
          <a:graphicData uri="http://schemas.openxmlformats.org/drawingml/2006/table">
            <a:tbl>
              <a:tblPr firstRow="1" firstCol="1" bandRow="1"/>
              <a:tblGrid>
                <a:gridCol w="539636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4196487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363394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1611888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444317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1226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313" marR="17313" marT="6183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– IV : Social Activities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7313" marR="17313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520" marR="4452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520" marR="4452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520" marR="4452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1942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a) Free Surgery Camp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(min 5 Surgeries)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 If in tribal areas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Max marks - 120</a:t>
                      </a: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New </a:t>
                      </a: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30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Marks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50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Marks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ST, CI, SP</a:t>
                      </a:r>
                      <a:endParaRPr lang="en-IN" sz="20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006198"/>
                  </a:ext>
                </a:extLst>
              </a:tr>
              <a:tr h="971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24.</a:t>
                      </a: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 Exemplary Initiative /Activity </a:t>
                      </a: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New</a:t>
                      </a: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50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Marks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0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5467923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F9E9AA-7FDD-9635-05FE-162D96C35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4" y="609600"/>
            <a:ext cx="10177849" cy="762000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Please Note </a:t>
            </a: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7D0EE1-BD83-6F11-DB00-A2861BA3D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661" y="1019908"/>
            <a:ext cx="9460523" cy="451109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 markings will be from 1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December to 30 th November next year.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 calculations purpose registered full life members will be considered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Asicon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registration Marks last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Asicon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attendance will be considered 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Max scorer will get Best chapter award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Any chapter scoring Above 680 will be giver outstanding Chapter award.</a:t>
            </a:r>
          </a:p>
        </p:txBody>
      </p:sp>
    </p:spTree>
    <p:extLst>
      <p:ext uri="{BB962C8B-B14F-4D97-AF65-F5344CB8AC3E}">
        <p14:creationId xmlns:p14="http://schemas.microsoft.com/office/powerpoint/2010/main" val="2873960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1BBDC5-9DCF-4A5B-A929-B5EE3955E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C000"/>
                </a:solidFill>
              </a:rPr>
              <a:t>Prizes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BB4CDC-A86B-5D1C-0B81-CB8895C33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129" y="1869260"/>
            <a:ext cx="1178560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First Prize – 70000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Second Prize – 50000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Third Prize – 30000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Outstanding Chapter , if scores </a:t>
            </a:r>
            <a:r>
              <a:rPr lang="en-US" sz="2000" b="1" dirty="0" err="1"/>
              <a:t>nore</a:t>
            </a:r>
            <a:r>
              <a:rPr lang="en-US" sz="2000" b="1" dirty="0"/>
              <a:t> than 680 – 10000 each </a:t>
            </a:r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4480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163854"/>
              </p:ext>
            </p:extLst>
          </p:nvPr>
        </p:nvGraphicFramePr>
        <p:xfrm>
          <a:off x="832339" y="562710"/>
          <a:ext cx="9788768" cy="5262501"/>
        </p:xfrm>
        <a:graphic>
          <a:graphicData uri="http://schemas.openxmlformats.org/drawingml/2006/table">
            <a:tbl>
              <a:tblPr firstRow="1" firstCol="1" bandRow="1"/>
              <a:tblGrid>
                <a:gridCol w="643058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4510137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380319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1644881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610373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1326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Sr. No.</a:t>
                      </a:r>
                      <a:endParaRPr lang="en-IN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C000"/>
                        </a:solidFill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Existing PART-</a:t>
                      </a:r>
                      <a:r>
                        <a:rPr lang="en-IN" sz="2000" b="1" baseline="0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 : Submission of Record (If submitted within 1 month of the activity)</a:t>
                      </a: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IN" sz="20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FFC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Proposed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Remarks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4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Yearly submission of Annual Report </a:t>
                      </a:r>
                      <a:endParaRPr lang="en-IN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On or before 31</a:t>
                      </a:r>
                      <a:r>
                        <a:rPr lang="en-US" sz="1800" baseline="300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st</a:t>
                      </a: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of July</a:t>
                      </a:r>
                      <a:endParaRPr lang="en-IN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20 Marks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20 Marks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 ST,CI,SP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5361917"/>
                  </a:ext>
                </a:extLst>
              </a:tr>
              <a:tr h="113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Yearly submission of election report</a:t>
                      </a:r>
                      <a:endParaRPr lang="en-IN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Within one month of conducting Election 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 Marks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20 Marks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ST,CI,SP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006198"/>
                  </a:ext>
                </a:extLst>
              </a:tr>
              <a:tr h="113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Yearly submission of Audited Accounts</a:t>
                      </a:r>
                      <a:endParaRPr lang="en-IN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On or before 30</a:t>
                      </a:r>
                      <a:r>
                        <a:rPr lang="en-US" sz="1800" baseline="300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th</a:t>
                      </a: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June 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30 Marks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30 Marks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ST,CI,SP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54679238"/>
                  </a:ext>
                </a:extLst>
              </a:tr>
              <a:tr h="807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Annual Conference (within one month after the conference)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20 Marks</a:t>
                      </a:r>
                      <a:endParaRPr lang="en-IN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IN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20 Marks</a:t>
                      </a:r>
                      <a:endParaRPr lang="en-IN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ST,CI,SP</a:t>
                      </a:r>
                      <a:endParaRPr lang="en-IN" sz="18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464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66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87055A-1FAE-17E8-5019-E5D401CFD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E94EE623-0563-3E8C-9329-1BA398A0B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634043"/>
              </p:ext>
            </p:extLst>
          </p:nvPr>
        </p:nvGraphicFramePr>
        <p:xfrm>
          <a:off x="1055816" y="2279822"/>
          <a:ext cx="9806940" cy="16344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3136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4909781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741021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1268105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314897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67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  <a:endParaRPr lang="en-IN" sz="18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N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– I : Submission of Record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(If submitted within 1 month of the activity)</a:t>
                      </a:r>
                      <a:endParaRPr lang="en-IN" sz="18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endParaRPr lang="en-IN" sz="18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18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957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Timely Submission of any Information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- 5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4536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66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606064"/>
              </p:ext>
            </p:extLst>
          </p:nvPr>
        </p:nvGraphicFramePr>
        <p:xfrm>
          <a:off x="703385" y="586155"/>
          <a:ext cx="9906001" cy="4867015"/>
        </p:xfrm>
        <a:graphic>
          <a:graphicData uri="http://schemas.openxmlformats.org/drawingml/2006/table">
            <a:tbl>
              <a:tblPr firstRow="1" firstCol="1" bandRow="1"/>
              <a:tblGrid>
                <a:gridCol w="644769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3945526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415143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2235688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664875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7592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- II : Administrative Responsibility</a:t>
                      </a:r>
                      <a:r>
                        <a:rPr lang="en-IN" sz="2000" b="1" baseline="0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8022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Chairman &amp; Secretary attending GC meeting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Members	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Member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 SP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5361917"/>
                  </a:ext>
                </a:extLst>
              </a:tr>
              <a:tr h="2168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Membership Gain by state chapter or city branch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(full life members only)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Marks 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Upto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5% of total Membership  - 10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to 10% of total Membership – 20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10&gt;% of total Membership – 30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ST,CI,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006198"/>
                  </a:ext>
                </a:extLst>
              </a:tr>
              <a:tr h="6032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ASICON Registration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up to 15 % - 10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16 - 24 % - 30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 - 40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</a:t>
                      </a:r>
                      <a:endParaRPr lang="en-IN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5467923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757837"/>
              </p:ext>
            </p:extLst>
          </p:nvPr>
        </p:nvGraphicFramePr>
        <p:xfrm>
          <a:off x="855785" y="593587"/>
          <a:ext cx="9800493" cy="4441623"/>
        </p:xfrm>
        <a:graphic>
          <a:graphicData uri="http://schemas.openxmlformats.org/drawingml/2006/table">
            <a:tbl>
              <a:tblPr firstRow="1" firstCol="1" bandRow="1"/>
              <a:tblGrid>
                <a:gridCol w="685888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4058697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394056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2178345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483507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769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- II : Administrative Responsibility</a:t>
                      </a:r>
                      <a:r>
                        <a:rPr lang="en-IN" sz="2400" b="1" baseline="0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1803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Security Scheme Enrolment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2- 4%state Members – 10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5-7%state Members – 30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&gt;8%state Members – 50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 CI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5361917"/>
                  </a:ext>
                </a:extLst>
              </a:tr>
              <a:tr h="1803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10</a:t>
                      </a: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 Indemnity Scheme Enrollment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&gt;8% of state Members – 20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 CI,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00619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29711"/>
              </p:ext>
            </p:extLst>
          </p:nvPr>
        </p:nvGraphicFramePr>
        <p:xfrm>
          <a:off x="1043353" y="679937"/>
          <a:ext cx="9648092" cy="5340630"/>
        </p:xfrm>
        <a:graphic>
          <a:graphicData uri="http://schemas.openxmlformats.org/drawingml/2006/table">
            <a:tbl>
              <a:tblPr firstRow="1" firstCol="1" bandRow="1"/>
              <a:tblGrid>
                <a:gridCol w="799906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4288143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368013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1752016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440014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5237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– III : Academic Activities 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24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17776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 </a:t>
                      </a: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each for every one 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100 marks</a:t>
                      </a:r>
                      <a:endParaRPr lang="en-IN" sz="18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5361917"/>
                  </a:ext>
                </a:extLst>
              </a:tr>
              <a:tr h="15752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CME </a:t>
                      </a: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 each for every day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Max50 Marks</a:t>
                      </a:r>
                      <a:endParaRPr lang="en-IN" sz="16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006198"/>
                  </a:ext>
                </a:extLst>
              </a:tr>
              <a:tr h="656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(Min 2 days)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54679238"/>
                  </a:ext>
                </a:extLst>
              </a:tr>
              <a:tr h="507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Awarding Best paper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Marks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46413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062027"/>
              </p:ext>
            </p:extLst>
          </p:nvPr>
        </p:nvGraphicFramePr>
        <p:xfrm>
          <a:off x="1078524" y="644027"/>
          <a:ext cx="9627218" cy="4760313"/>
        </p:xfrm>
        <a:graphic>
          <a:graphicData uri="http://schemas.openxmlformats.org/drawingml/2006/table">
            <a:tbl>
              <a:tblPr firstRow="1" firstCol="1" bandRow="1"/>
              <a:tblGrid>
                <a:gridCol w="879982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4089807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477902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1641231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538296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1047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– III : Academic Activities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1113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Arranging Training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(Instructional Course)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60 Marks</a:t>
                      </a:r>
                      <a:endParaRPr lang="en-IN" sz="14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5361917"/>
                  </a:ext>
                </a:extLst>
              </a:tr>
              <a:tr h="1485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Securing ASI Travelling Fellowship to young surgeons from Rural Area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endParaRPr lang="en-IN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ST,CI,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006198"/>
                  </a:ext>
                </a:extLst>
              </a:tr>
              <a:tr h="1113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newsletters </a:t>
                      </a: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for each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for each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20 Marks</a:t>
                      </a:r>
                      <a:endParaRPr lang="en-IN" sz="14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5467923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18296"/>
              </p:ext>
            </p:extLst>
          </p:nvPr>
        </p:nvGraphicFramePr>
        <p:xfrm>
          <a:off x="1101968" y="655748"/>
          <a:ext cx="9143998" cy="4805937"/>
        </p:xfrm>
        <a:graphic>
          <a:graphicData uri="http://schemas.openxmlformats.org/drawingml/2006/table">
            <a:tbl>
              <a:tblPr firstRow="1" firstCol="1" bandRow="1"/>
              <a:tblGrid>
                <a:gridCol w="835812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3944036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341610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1560372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462168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1021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– III : Academic Activities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506" marR="61506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3784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18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 Activity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RRC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Endoscopy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NABH Accreditation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 enhancement program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 more than 10  candidates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ATLS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New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each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ST, CI, 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100" marR="37100" marT="6183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46413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527DE98-D770-4271-90BE-2E08DC938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505693"/>
              </p:ext>
            </p:extLst>
          </p:nvPr>
        </p:nvGraphicFramePr>
        <p:xfrm>
          <a:off x="1066800" y="550985"/>
          <a:ext cx="9519137" cy="5064371"/>
        </p:xfrm>
        <a:graphic>
          <a:graphicData uri="http://schemas.openxmlformats.org/drawingml/2006/table">
            <a:tbl>
              <a:tblPr firstRow="1" firstCol="1" bandRow="1"/>
              <a:tblGrid>
                <a:gridCol w="642615">
                  <a:extLst>
                    <a:ext uri="{9D8B030D-6E8A-4147-A177-3AD203B41FA5}">
                      <a16:colId xmlns="" xmlns:a16="http://schemas.microsoft.com/office/drawing/2014/main" val="2639636821"/>
                    </a:ext>
                  </a:extLst>
                </a:gridCol>
                <a:gridCol w="4154293">
                  <a:extLst>
                    <a:ext uri="{9D8B030D-6E8A-4147-A177-3AD203B41FA5}">
                      <a16:colId xmlns="" xmlns:a16="http://schemas.microsoft.com/office/drawing/2014/main" val="3216196278"/>
                    </a:ext>
                  </a:extLst>
                </a:gridCol>
                <a:gridCol w="1501469">
                  <a:extLst>
                    <a:ext uri="{9D8B030D-6E8A-4147-A177-3AD203B41FA5}">
                      <a16:colId xmlns="" xmlns:a16="http://schemas.microsoft.com/office/drawing/2014/main" val="3051006523"/>
                    </a:ext>
                  </a:extLst>
                </a:gridCol>
                <a:gridCol w="1789311">
                  <a:extLst>
                    <a:ext uri="{9D8B030D-6E8A-4147-A177-3AD203B41FA5}">
                      <a16:colId xmlns="" xmlns:a16="http://schemas.microsoft.com/office/drawing/2014/main" val="3089384650"/>
                    </a:ext>
                  </a:extLst>
                </a:gridCol>
                <a:gridCol w="1431449">
                  <a:extLst>
                    <a:ext uri="{9D8B030D-6E8A-4147-A177-3AD203B41FA5}">
                      <a16:colId xmlns="" xmlns:a16="http://schemas.microsoft.com/office/drawing/2014/main" val="2736723741"/>
                    </a:ext>
                  </a:extLst>
                </a:gridCol>
              </a:tblGrid>
              <a:tr h="681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– IV : Social Activities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lang="en-IN" sz="2000" b="1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357829"/>
                  </a:ext>
                </a:extLst>
              </a:tr>
              <a:tr h="1100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 for Public Education Service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" algn="ctr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for each Program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40</a:t>
                      </a:r>
                      <a:endParaRPr lang="en-IN" sz="18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5361917"/>
                  </a:ext>
                </a:extLst>
              </a:tr>
              <a:tr h="825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Service activities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For each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Maximum –   30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 </a:t>
                      </a: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– 60 Marks</a:t>
                      </a:r>
                      <a:endParaRPr lang="en-IN" sz="1800" b="1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ST,CI,SP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500" marR="2650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54679238"/>
                  </a:ext>
                </a:extLst>
              </a:tr>
              <a:tr h="1228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Celebration of Surgeons week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New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 marks for each activity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ST, CI, 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4641340"/>
                  </a:ext>
                </a:extLst>
              </a:tr>
              <a:tr h="1228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22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Blood Donation Camp( other than surgeons day)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New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Marks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ST, CI, SP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SI THEM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ASI THEME 2</Template>
  <TotalTime>1586</TotalTime>
  <Words>643</Words>
  <Application>Microsoft Office PowerPoint</Application>
  <PresentationFormat>Widescreen</PresentationFormat>
  <Paragraphs>301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ASI THEME 2</vt:lpstr>
      <vt:lpstr> SCORING SYSYTEM FOR BEST STATE/CITY/SPECIALITY CHAPTER AWARD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Please Note  </vt:lpstr>
      <vt:lpstr>Prizes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AND REGULATIONS OF BEST STATE CHAPTER AWARD – 2024</dc:title>
  <dc:creator>user</dc:creator>
  <cp:lastModifiedBy>Microsoft account</cp:lastModifiedBy>
  <cp:revision>37</cp:revision>
  <dcterms:created xsi:type="dcterms:W3CDTF">2024-01-19T08:25:33Z</dcterms:created>
  <dcterms:modified xsi:type="dcterms:W3CDTF">2025-02-19T07:15:16Z</dcterms:modified>
</cp:coreProperties>
</file>